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145705933" r:id="rId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tkamer_von,Jana (HR TalentGoA) BIP-DE-I" userId="7d453268-2875-46ac-b53a-c57f25e00cff" providerId="ADAL" clId="{4AFD0784-EFB3-45EB-84E2-18C2532F2973}"/>
    <pc:docChg chg="custSel modSld">
      <pc:chgData name="Puttkamer_von,Jana (HR TalentGoA) BIP-DE-I" userId="7d453268-2875-46ac-b53a-c57f25e00cff" providerId="ADAL" clId="{4AFD0784-EFB3-45EB-84E2-18C2532F2973}" dt="2026-05-04T17:00:07.729" v="64" actId="20577"/>
      <pc:docMkLst>
        <pc:docMk/>
      </pc:docMkLst>
      <pc:sldChg chg="addSp delSp modSp mod">
        <pc:chgData name="Puttkamer_von,Jana (HR TalentGoA) BIP-DE-I" userId="7d453268-2875-46ac-b53a-c57f25e00cff" providerId="ADAL" clId="{4AFD0784-EFB3-45EB-84E2-18C2532F2973}" dt="2026-05-04T17:00:07.729" v="64" actId="20577"/>
        <pc:sldMkLst>
          <pc:docMk/>
          <pc:sldMk cId="516361453" sldId="2145705933"/>
        </pc:sldMkLst>
        <pc:spChg chg="mod">
          <ac:chgData name="Puttkamer_von,Jana (HR TalentGoA) BIP-DE-I" userId="7d453268-2875-46ac-b53a-c57f25e00cff" providerId="ADAL" clId="{4AFD0784-EFB3-45EB-84E2-18C2532F2973}" dt="2026-05-04T17:00:07.729" v="64" actId="20577"/>
          <ac:spMkLst>
            <pc:docMk/>
            <pc:sldMk cId="516361453" sldId="2145705933"/>
            <ac:spMk id="2" creationId="{848F351C-5E58-38AC-5991-715607310FFB}"/>
          </ac:spMkLst>
        </pc:spChg>
        <pc:spChg chg="mod">
          <ac:chgData name="Puttkamer_von,Jana (HR TalentGoA) BIP-DE-I" userId="7d453268-2875-46ac-b53a-c57f25e00cff" providerId="ADAL" clId="{4AFD0784-EFB3-45EB-84E2-18C2532F2973}" dt="2026-05-04T16:59:48.808" v="44" actId="20577"/>
          <ac:spMkLst>
            <pc:docMk/>
            <pc:sldMk cId="516361453" sldId="2145705933"/>
            <ac:spMk id="8" creationId="{8C652D0A-C885-EDF3-D884-3BEBA4054C22}"/>
          </ac:spMkLst>
        </pc:spChg>
        <pc:spChg chg="mod">
          <ac:chgData name="Puttkamer_von,Jana (HR TalentGoA) BIP-DE-I" userId="7d453268-2875-46ac-b53a-c57f25e00cff" providerId="ADAL" clId="{4AFD0784-EFB3-45EB-84E2-18C2532F2973}" dt="2026-05-04T16:59:03.716" v="13" actId="20577"/>
          <ac:spMkLst>
            <pc:docMk/>
            <pc:sldMk cId="516361453" sldId="2145705933"/>
            <ac:spMk id="9" creationId="{DC3C7545-B7D1-CBA5-E78C-AA74FF378579}"/>
          </ac:spMkLst>
        </pc:spChg>
        <pc:spChg chg="mod">
          <ac:chgData name="Puttkamer_von,Jana (HR TalentGoA) BIP-DE-I" userId="7d453268-2875-46ac-b53a-c57f25e00cff" providerId="ADAL" clId="{4AFD0784-EFB3-45EB-84E2-18C2532F2973}" dt="2026-05-04T16:59:37.845" v="28" actId="14100"/>
          <ac:spMkLst>
            <pc:docMk/>
            <pc:sldMk cId="516361453" sldId="2145705933"/>
            <ac:spMk id="11" creationId="{A2B27790-F5E6-9F4F-5CA3-3EA0C0DFA734}"/>
          </ac:spMkLst>
        </pc:spChg>
        <pc:picChg chg="del">
          <ac:chgData name="Puttkamer_von,Jana (HR TalentGoA) BIP-DE-I" userId="7d453268-2875-46ac-b53a-c57f25e00cff" providerId="ADAL" clId="{4AFD0784-EFB3-45EB-84E2-18C2532F2973}" dt="2026-05-04T16:57:46.205" v="1" actId="478"/>
          <ac:picMkLst>
            <pc:docMk/>
            <pc:sldMk cId="516361453" sldId="2145705933"/>
            <ac:picMk id="4" creationId="{F88A063A-4FFE-D171-505A-B32689B8968E}"/>
          </ac:picMkLst>
        </pc:picChg>
        <pc:picChg chg="add mod">
          <ac:chgData name="Puttkamer_von,Jana (HR TalentGoA) BIP-DE-I" userId="7d453268-2875-46ac-b53a-c57f25e00cff" providerId="ADAL" clId="{4AFD0784-EFB3-45EB-84E2-18C2532F2973}" dt="2026-05-04T16:58:00.102" v="6" actId="14100"/>
          <ac:picMkLst>
            <pc:docMk/>
            <pc:sldMk cId="516361453" sldId="2145705933"/>
            <ac:picMk id="6" creationId="{BC5EB6EA-C22F-69BD-9BB8-AEB0541A9C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779ED-5224-42BC-B7A0-09ADCBAA732E}" type="datetimeFigureOut">
              <a:rPr lang="de-DE" smtClean="0"/>
              <a:t>04.05.2026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FFC027-FC78-4430-AA68-0E1FC51C6CD5}" type="slidenum">
              <a:rPr lang="de-DE" smtClean="0"/>
              <a:t>‹Nr.›</a:t>
            </a:fld>
            <a:endParaRPr lang="de-DE"/>
          </a:p>
        </p:txBody>
      </p:sp>
    </p:spTree>
    <p:extLst>
      <p:ext uri="{BB962C8B-B14F-4D97-AF65-F5344CB8AC3E}">
        <p14:creationId xmlns:p14="http://schemas.microsoft.com/office/powerpoint/2010/main" val="267893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26866358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761182771"/>
      </p:ext>
    </p:extLst>
  </p:cSld>
  <p:clrMapOvr>
    <a:masterClrMapping/>
  </p:clrMapOvr>
  <p:extLst>
    <p:ext uri="{DCECCB84-F9BA-43D5-87BE-67443E8EF086}">
      <p15:sldGuideLst xmlns:p15="http://schemas.microsoft.com/office/powerpoint/2012/main">
        <p15:guide id="1" pos="3840">
          <p15:clr>
            <a:srgbClr val="FBAE40"/>
          </p15:clr>
        </p15:guide>
        <p15:guide id="2" orient="horz" pos="2024">
          <p15:clr>
            <a:srgbClr val="FBAE40"/>
          </p15:clr>
        </p15:guide>
        <p15:guide id="3" orient="horz" pos="22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Presentation title    |    ONLY FOR INTERNAL USE</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‹Nr.›</a:t>
            </a:fld>
            <a:endParaRPr lang="en-US"/>
          </a:p>
        </p:txBody>
      </p:sp>
    </p:spTree>
    <p:extLst>
      <p:ext uri="{BB962C8B-B14F-4D97-AF65-F5344CB8AC3E}">
        <p14:creationId xmlns:p14="http://schemas.microsoft.com/office/powerpoint/2010/main" val="197438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91404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4261796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a:xfrm>
            <a:off x="8904624" y="6246836"/>
            <a:ext cx="2447960" cy="288000"/>
          </a:xfrm>
        </p:spPr>
        <p:txBody>
          <a:bodyPr/>
          <a:lstStyle/>
          <a:p>
            <a:r>
              <a:rPr lang="en-US"/>
              <a:t>Presentation title    |    </a:t>
            </a:r>
          </a:p>
          <a:p>
            <a:r>
              <a:rPr lang="en-US"/>
              <a:t>ONLY FOR INTERNAL USE</a:t>
            </a:r>
          </a:p>
        </p:txBody>
      </p:sp>
      <p:sp>
        <p:nvSpPr>
          <p:cNvPr id="6" name="Arrow: Pentagon 5">
            <a:extLst>
              <a:ext uri="{FF2B5EF4-FFF2-40B4-BE49-F238E27FC236}">
                <a16:creationId xmlns:a16="http://schemas.microsoft.com/office/drawing/2014/main" id="{D538B7FC-6B3A-8F3A-BBDC-1EEFED308F78}"/>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3495215247"/>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Presentation title    |    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5721139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lvl1pPr>
              <a:defRPr>
                <a:solidFill>
                  <a:schemeClr val="bg1"/>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a:xfrm>
            <a:off x="8904624" y="6246836"/>
            <a:ext cx="2447960" cy="288000"/>
          </a:xfrm>
        </p:spPr>
        <p:txBody>
          <a:bodyPr/>
          <a:lstStyle>
            <a:lvl1pPr>
              <a:defRPr>
                <a:solidFill>
                  <a:schemeClr val="bg1"/>
                </a:solidFill>
              </a:defRPr>
            </a:lvl1pPr>
          </a:lstStyle>
          <a:p>
            <a:r>
              <a:rPr lang="en-US"/>
              <a:t>Presentation title    |    </a:t>
            </a:r>
          </a:p>
          <a:p>
            <a:r>
              <a:rPr lang="en-US"/>
              <a:t>ONLY FOR INTERNAL USE</a:t>
            </a:r>
          </a:p>
        </p:txBody>
      </p:sp>
      <p:sp>
        <p:nvSpPr>
          <p:cNvPr id="7" name="Arrow: Pentagon 6">
            <a:extLst>
              <a:ext uri="{FF2B5EF4-FFF2-40B4-BE49-F238E27FC236}">
                <a16:creationId xmlns:a16="http://schemas.microsoft.com/office/drawing/2014/main" id="{1C2F19D9-5B8F-D889-26A0-5956F75299B0}"/>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944135200"/>
      </p:ext>
    </p:extLst>
  </p:cSld>
  <p:clrMapOvr>
    <a:masterClrMapping/>
  </p:clrMapOvr>
  <p:extLst>
    <p:ext uri="{DCECCB84-F9BA-43D5-87BE-67443E8EF086}">
      <p15:sldGuideLst xmlns:p15="http://schemas.microsoft.com/office/powerpoint/2012/main">
        <p15:guide id="2" pos="49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3716984383"/>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946148475"/>
      </p:ext>
    </p:extLst>
  </p:cSld>
  <p:clrMapOvr>
    <a:masterClrMapping/>
  </p:clrMapOvr>
  <p:extLst>
    <p:ext uri="{DCECCB84-F9BA-43D5-87BE-67443E8EF086}">
      <p15:sldGuideLst xmlns:p15="http://schemas.microsoft.com/office/powerpoint/2012/main">
        <p15:guide id="1" pos="2547">
          <p15:clr>
            <a:srgbClr val="FBAE40"/>
          </p15:clr>
        </p15:guide>
        <p15:guide id="2" pos="4951">
          <p15:clr>
            <a:srgbClr val="FBAE40"/>
          </p15:clr>
        </p15:guide>
        <p15:guide id="3" pos="2729">
          <p15:clr>
            <a:srgbClr val="FBAE40"/>
          </p15:clr>
        </p15:guide>
        <p15:guide id="4" pos="51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Presentation title    |    ONLY FOR INTERNAL USE</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269737025"/>
      </p:ext>
    </p:extLst>
  </p:cSld>
  <p:clrMapOvr>
    <a:masterClrMapping/>
  </p:clrMapOvr>
  <p:extLst>
    <p:ext uri="{DCECCB84-F9BA-43D5-87BE-67443E8EF086}">
      <p15:sldGuideLst xmlns:p15="http://schemas.microsoft.com/office/powerpoint/2012/main">
        <p15:guide id="1" pos="2547">
          <p15:clr>
            <a:srgbClr val="FBAE40"/>
          </p15:clr>
        </p15:guide>
        <p15:guide id="2" pos="2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bwMode="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Tree>
    <p:extLst>
      <p:ext uri="{BB962C8B-B14F-4D97-AF65-F5344CB8AC3E}">
        <p14:creationId xmlns:p14="http://schemas.microsoft.com/office/powerpoint/2010/main" val="3889400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503573713"/>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76810240"/>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Presentation title    |    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89667819"/>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16095192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54861333"/>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14600466"/>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200382631"/>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790707165"/>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guide id="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695621817"/>
      </p:ext>
    </p:extLst>
  </p:cSld>
  <p:clrMapOvr>
    <a:masterClrMapping/>
  </p:clrMapOvr>
  <p:extLst>
    <p:ext uri="{DCECCB84-F9BA-43D5-87BE-67443E8EF086}">
      <p15:sldGuideLst xmlns:p15="http://schemas.microsoft.com/office/powerpoint/2012/main">
        <p15:guide id="1" pos="4951">
          <p15:clr>
            <a:srgbClr val="FBAE40"/>
          </p15:clr>
        </p15:guide>
        <p15:guide id="3" orient="horz" pos="1298">
          <p15:clr>
            <a:srgbClr val="FBAE40"/>
          </p15:clr>
        </p15:guide>
        <p15:guide id="4" pos="513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243068434"/>
      </p:ext>
    </p:extLst>
  </p:cSld>
  <p:clrMapOvr>
    <a:masterClrMapping/>
  </p:clrMapOvr>
  <p:extLst>
    <p:ext uri="{DCECCB84-F9BA-43D5-87BE-67443E8EF086}">
      <p15:sldGuideLst xmlns:p15="http://schemas.microsoft.com/office/powerpoint/2012/main">
        <p15:guide id="1" pos="6221">
          <p15:clr>
            <a:srgbClr val="FBAE40"/>
          </p15:clr>
        </p15:guide>
        <p15:guide id="2" pos="640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a:extLst>
                <a:ext uri="{96DAC541-7B7A-43D3-8B79-37D633B846F1}">
                  <asvg:svgBlip xmlns:asvg="http://schemas.microsoft.com/office/drawing/2016/SVG/main" r:embed="rId2"/>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a:extLst>
                <a:ext uri="{96DAC541-7B7A-43D3-8B79-37D633B846F1}">
                  <asvg:svgBlip xmlns:asvg="http://schemas.microsoft.com/office/drawing/2016/SVG/main" r:embed="rId3"/>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07212474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Presentation title    |    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46091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157259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047589"/>
      </p:ext>
    </p:extLst>
  </p:cSld>
  <p:clrMapOvr>
    <a:masterClrMapping/>
  </p:clrMapOvr>
  <p:extLst>
    <p:ext uri="{DCECCB84-F9BA-43D5-87BE-67443E8EF086}">
      <p15:sldGuideLst xmlns:p15="http://schemas.microsoft.com/office/powerpoint/2012/main">
        <p15:guide id="1" pos="3931">
          <p15:clr>
            <a:srgbClr val="FBAE40"/>
          </p15:clr>
        </p15:guide>
        <p15:guide id="2" orient="horz" pos="2137">
          <p15:clr>
            <a:srgbClr val="FBAE40"/>
          </p15:clr>
        </p15:guide>
        <p15:guide id="3" orient="horz" pos="1434">
          <p15:clr>
            <a:srgbClr val="FBAE40"/>
          </p15:clr>
        </p15:guide>
        <p15:guide id="4" pos="374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2026</a:t>
            </a:fld>
            <a:r>
              <a:rPr lang="en-US" sz="900"/>
              <a:t> Boehringer Ingelheim International GmbH. All rights reserved.</a:t>
            </a:r>
          </a:p>
        </p:txBody>
      </p:sp>
    </p:spTree>
    <p:extLst>
      <p:ext uri="{BB962C8B-B14F-4D97-AF65-F5344CB8AC3E}">
        <p14:creationId xmlns:p14="http://schemas.microsoft.com/office/powerpoint/2010/main" val="25051711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a:extLst>
                <a:ext uri="{96DAC541-7B7A-43D3-8B79-37D633B846F1}">
                  <asvg:svgBlip xmlns:asvg="http://schemas.microsoft.com/office/drawing/2016/SVG/main" r:embed="rId2"/>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a:extLst>
                <a:ext uri="{96DAC541-7B7A-43D3-8B79-37D633B846F1}">
                  <asvg:svgBlip xmlns:asvg="http://schemas.microsoft.com/office/drawing/2016/SVG/main" r:embed="rId3"/>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4584385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a:extLst>
                <a:ext uri="{96DAC541-7B7A-43D3-8B79-37D633B846F1}">
                  <asvg:svgBlip xmlns:asvg="http://schemas.microsoft.com/office/drawing/2016/SVG/main" r:embed="rId3"/>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Tree>
    <p:extLst>
      <p:ext uri="{BB962C8B-B14F-4D97-AF65-F5344CB8AC3E}">
        <p14:creationId xmlns:p14="http://schemas.microsoft.com/office/powerpoint/2010/main" val="3434275153"/>
      </p:ext>
    </p:extLst>
  </p:cSld>
  <p:clrMapOvr>
    <a:masterClrMapping/>
  </p:clrMapOvr>
  <p:extLst>
    <p:ext uri="{DCECCB84-F9BA-43D5-87BE-67443E8EF086}">
      <p15:sldGuideLst xmlns:p15="http://schemas.microsoft.com/office/powerpoint/2012/main">
        <p15:guide id="1" orient="horz" pos="2682">
          <p15:clr>
            <a:srgbClr val="FBAE40"/>
          </p15:clr>
        </p15:guide>
        <p15:guide id="7" orient="horz" pos="2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34426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864090954"/>
      </p:ext>
    </p:extLst>
  </p:cSld>
  <p:clrMapOvr>
    <a:masterClrMapping/>
  </p:clrMapOvr>
  <p:extLst>
    <p:ext uri="{DCECCB84-F9BA-43D5-87BE-67443E8EF086}">
      <p15:sldGuideLst xmlns:p15="http://schemas.microsoft.com/office/powerpoint/2012/main">
        <p15:guide id="3" pos="3749">
          <p15:clr>
            <a:srgbClr val="FBAE40"/>
          </p15:clr>
        </p15:guide>
        <p15:guide id="5"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Presentation title    |    ONLY FOR INTERNAL USE</a:t>
            </a:r>
          </a:p>
        </p:txBody>
      </p:sp>
    </p:spTree>
    <p:extLst>
      <p:ext uri="{BB962C8B-B14F-4D97-AF65-F5344CB8AC3E}">
        <p14:creationId xmlns:p14="http://schemas.microsoft.com/office/powerpoint/2010/main" val="2526850910"/>
      </p:ext>
    </p:extLst>
  </p:cSld>
  <p:clrMapOvr>
    <a:masterClrMapping/>
  </p:clrMapOvr>
  <p:extLst>
    <p:ext uri="{DCECCB84-F9BA-43D5-87BE-67443E8EF086}">
      <p15:sldGuideLst xmlns:p15="http://schemas.microsoft.com/office/powerpoint/2012/main">
        <p15:guide id="1" orient="horz" pos="2024">
          <p15:clr>
            <a:srgbClr val="FBAE40"/>
          </p15:clr>
        </p15:guide>
        <p15:guide id="2" orient="horz" pos="22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3464902054"/>
      </p:ext>
    </p:extLst>
  </p:cSld>
  <p:clrMapOvr>
    <a:masterClrMapping/>
  </p:clrMapOvr>
  <p:extLst>
    <p:ext uri="{DCECCB84-F9BA-43D5-87BE-67443E8EF086}">
      <p15:sldGuideLst xmlns:p15="http://schemas.microsoft.com/office/powerpoint/2012/main">
        <p15:guide id="3" orient="horz" pos="2024">
          <p15:clr>
            <a:srgbClr val="FBAE40"/>
          </p15:clr>
        </p15:guide>
        <p15:guide id="4" orient="horz" pos="22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Presentation title    |    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‹Nr.›</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5"/>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5240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s://lmy.de/UFtt"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6B512811-1AEA-E4D7-BC64-69D14583C94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57" r="30157"/>
          <a:stretch/>
        </p:blipFill>
        <p:spPr>
          <a:prstGeom prst="rect">
            <a:avLst/>
          </a:prstGeom>
        </p:spPr>
      </p:pic>
      <p:pic>
        <p:nvPicPr>
          <p:cNvPr id="14" name="Grafik 13">
            <a:extLst>
              <a:ext uri="{FF2B5EF4-FFF2-40B4-BE49-F238E27FC236}">
                <a16:creationId xmlns:a16="http://schemas.microsoft.com/office/drawing/2014/main" id="{65FC2249-367B-DAC3-0F9A-0C6FF17D80F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bwMode="gray">
          <a:xfrm>
            <a:off x="10544175" y="6183891"/>
            <a:ext cx="1487967" cy="197437"/>
          </a:xfrm>
          <a:prstGeom prst="rect">
            <a:avLst/>
          </a:prstGeom>
        </p:spPr>
      </p:pic>
      <p:sp>
        <p:nvSpPr>
          <p:cNvPr id="11" name="Titel 8">
            <a:extLst>
              <a:ext uri="{FF2B5EF4-FFF2-40B4-BE49-F238E27FC236}">
                <a16:creationId xmlns:a16="http://schemas.microsoft.com/office/drawing/2014/main" id="{A2B27790-F5E6-9F4F-5CA3-3EA0C0DFA734}"/>
              </a:ext>
            </a:extLst>
          </p:cNvPr>
          <p:cNvSpPr txBox="1">
            <a:spLocks/>
          </p:cNvSpPr>
          <p:nvPr/>
        </p:nvSpPr>
        <p:spPr bwMode="gray">
          <a:xfrm>
            <a:off x="478216" y="3429000"/>
            <a:ext cx="5089272" cy="176557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800" b="1" i="0" kern="1200">
                <a:solidFill>
                  <a:schemeClr val="tx2"/>
                </a:solidFill>
                <a:latin typeface="+mj-lt"/>
                <a:ea typeface="+mj-ea"/>
                <a:cs typeface="+mj-cs"/>
              </a:defRPr>
            </a:lvl1pPr>
          </a:lstStyle>
          <a:p>
            <a:r>
              <a:rPr lang="de-DE" sz="1400" b="0" noProof="0" dirty="0">
                <a:solidFill>
                  <a:schemeClr val="bg1"/>
                </a:solidFill>
              </a:rPr>
              <a:t>Requirements:</a:t>
            </a:r>
            <a:r>
              <a:rPr lang="en-US" sz="1400" b="0" dirty="0">
                <a:solidFill>
                  <a:schemeClr val="bg1"/>
                </a:solidFill>
              </a:rPr>
              <a:t>:</a:t>
            </a:r>
          </a:p>
          <a:p>
            <a:pPr marL="285750" indent="-285750">
              <a:buFont typeface="Wingdings" panose="05000000000000000000" pitchFamily="2" charset="2"/>
              <a:buChar char="v"/>
            </a:pPr>
            <a:r>
              <a:rPr lang="en-US" sz="1400" b="0" dirty="0">
                <a:solidFill>
                  <a:schemeClr val="bg1"/>
                </a:solidFill>
              </a:rPr>
              <a:t>Enrolled in a technical degree program (e.g., Engineering, Occupational Safety, Environmental Science, or related fields)</a:t>
            </a:r>
          </a:p>
          <a:p>
            <a:pPr marL="285750" indent="-285750">
              <a:buFont typeface="Wingdings" panose="05000000000000000000" pitchFamily="2" charset="2"/>
              <a:buChar char="v"/>
            </a:pPr>
            <a:r>
              <a:rPr lang="en-US" sz="1400" b="0" dirty="0">
                <a:solidFill>
                  <a:schemeClr val="bg1"/>
                </a:solidFill>
              </a:rPr>
              <a:t>German is a must</a:t>
            </a:r>
          </a:p>
          <a:p>
            <a:pPr marL="285750" indent="-285750">
              <a:buFont typeface="Wingdings" panose="05000000000000000000" pitchFamily="2" charset="2"/>
              <a:buChar char="v"/>
            </a:pPr>
            <a:r>
              <a:rPr lang="en-US" sz="1400" b="0" dirty="0">
                <a:solidFill>
                  <a:schemeClr val="bg1"/>
                </a:solidFill>
              </a:rPr>
              <a:t>Proficient in Microsoft Excel and PowerPoint</a:t>
            </a:r>
          </a:p>
          <a:p>
            <a:pPr marL="285750" indent="-285750">
              <a:buFont typeface="Wingdings" panose="05000000000000000000" pitchFamily="2" charset="2"/>
              <a:buChar char="v"/>
            </a:pPr>
            <a:r>
              <a:rPr lang="en-US" sz="1400" b="0" dirty="0">
                <a:solidFill>
                  <a:schemeClr val="bg1"/>
                </a:solidFill>
              </a:rPr>
              <a:t>Structured and detail-oriented working style</a:t>
            </a:r>
          </a:p>
          <a:p>
            <a:pPr marL="285750" indent="-285750">
              <a:buFont typeface="Wingdings" panose="05000000000000000000" pitchFamily="2" charset="2"/>
              <a:buChar char="v"/>
            </a:pPr>
            <a:r>
              <a:rPr lang="en-US" sz="1400" b="0" dirty="0">
                <a:solidFill>
                  <a:schemeClr val="bg1"/>
                </a:solidFill>
              </a:rPr>
              <a:t>Interested in occupational safety and process optimization</a:t>
            </a:r>
          </a:p>
        </p:txBody>
      </p:sp>
      <p:sp>
        <p:nvSpPr>
          <p:cNvPr id="9" name="Titel 8">
            <a:extLst>
              <a:ext uri="{FF2B5EF4-FFF2-40B4-BE49-F238E27FC236}">
                <a16:creationId xmlns:a16="http://schemas.microsoft.com/office/drawing/2014/main" id="{DC3C7545-B7D1-CBA5-E78C-AA74FF378579}"/>
              </a:ext>
            </a:extLst>
          </p:cNvPr>
          <p:cNvSpPr>
            <a:spLocks noGrp="1"/>
          </p:cNvSpPr>
          <p:nvPr>
            <p:ph type="ctrTitle"/>
          </p:nvPr>
        </p:nvSpPr>
        <p:spPr>
          <a:xfrm>
            <a:off x="479424" y="1804473"/>
            <a:ext cx="7272338" cy="1219328"/>
          </a:xfrm>
        </p:spPr>
        <p:txBody>
          <a:bodyPr/>
          <a:lstStyle/>
          <a:p>
            <a:r>
              <a:rPr lang="en-US" sz="3200" dirty="0"/>
              <a:t>Internship - Occupational Safety Management Germany</a:t>
            </a:r>
            <a:br>
              <a:rPr lang="de-DE" sz="3200" dirty="0"/>
            </a:br>
            <a:r>
              <a:rPr kumimoji="0" lang="de-DE" sz="1600" b="1" i="0" u="none" strike="noStrike" kern="1200" cap="none" spc="0" normalizeH="0" baseline="0" noProof="0" dirty="0">
                <a:ln>
                  <a:noFill/>
                </a:ln>
                <a:solidFill>
                  <a:prstClr val="white"/>
                </a:solidFill>
                <a:effectLst/>
                <a:uLnTx/>
                <a:uFillTx/>
                <a:latin typeface="Boehringer Forward Head"/>
                <a:ea typeface="+mj-ea"/>
                <a:cs typeface="+mj-cs"/>
              </a:rPr>
              <a:t>Ingelheim I Job-ID: 33570</a:t>
            </a:r>
            <a:endParaRPr lang="de-DE" sz="3200" dirty="0"/>
          </a:p>
        </p:txBody>
      </p:sp>
      <p:sp>
        <p:nvSpPr>
          <p:cNvPr id="8" name="Untertitel 6">
            <a:extLst>
              <a:ext uri="{FF2B5EF4-FFF2-40B4-BE49-F238E27FC236}">
                <a16:creationId xmlns:a16="http://schemas.microsoft.com/office/drawing/2014/main" id="{8C652D0A-C885-EDF3-D884-3BEBA4054C22}"/>
              </a:ext>
            </a:extLst>
          </p:cNvPr>
          <p:cNvSpPr txBox="1">
            <a:spLocks/>
          </p:cNvSpPr>
          <p:nvPr/>
        </p:nvSpPr>
        <p:spPr>
          <a:xfrm>
            <a:off x="6047805" y="4112876"/>
            <a:ext cx="1695950" cy="391344"/>
          </a:xfrm>
          <a:prstGeom prst="rect">
            <a:avLst/>
          </a:prstGeom>
          <a:solidFill>
            <a:schemeClr val="bg1"/>
          </a:solidFill>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defRPr/>
            </a:pPr>
            <a:r>
              <a:rPr lang="en-US" sz="800" b="1" dirty="0">
                <a:solidFill>
                  <a:schemeClr val="bg2"/>
                </a:solidFill>
                <a:latin typeface="Boehringer Forward Text"/>
              </a:rPr>
              <a:t>More information:</a:t>
            </a:r>
            <a:br>
              <a:rPr lang="en-US" sz="800" b="1" dirty="0">
                <a:solidFill>
                  <a:schemeClr val="tx2"/>
                </a:solidFill>
                <a:latin typeface="Boehringer Forward Text"/>
              </a:rPr>
            </a:br>
            <a:r>
              <a:rPr lang="en-US" sz="800" b="1" dirty="0">
                <a:solidFill>
                  <a:schemeClr val="tx2"/>
                </a:solidFill>
                <a:latin typeface="Boehringer Forward Text"/>
              </a:rPr>
              <a:t>https://bit.ly/4d37xc2</a:t>
            </a:r>
            <a:br>
              <a:rPr lang="en-US" sz="800" b="1" dirty="0"/>
            </a:br>
            <a:endParaRPr lang="en-US" sz="800" b="1" dirty="0">
              <a:solidFill>
                <a:schemeClr val="bg2"/>
              </a:solidFill>
            </a:endParaRPr>
          </a:p>
        </p:txBody>
      </p:sp>
      <p:pic>
        <p:nvPicPr>
          <p:cNvPr id="17" name="Bildplatzhalter 12">
            <a:extLst>
              <a:ext uri="{FF2B5EF4-FFF2-40B4-BE49-F238E27FC236}">
                <a16:creationId xmlns:a16="http://schemas.microsoft.com/office/drawing/2014/main" id="{2A52F969-00A9-D702-B3B1-06CA716E8310}"/>
              </a:ext>
            </a:extLst>
          </p:cNvPr>
          <p:cNvPicPr>
            <a:picLocks noChangeAspect="1"/>
          </p:cNvPicPr>
          <p:nvPr/>
        </p:nvPicPr>
        <p:blipFill>
          <a:blip r:embed="rId4">
            <a:extLst>
              <a:ext uri="{28A0092B-C50C-407E-A947-70E740481C1C}">
                <a14:useLocalDpi xmlns:a14="http://schemas.microsoft.com/office/drawing/2010/main" val="0"/>
              </a:ext>
            </a:extLst>
          </a:blip>
          <a:srcRect l="30172" r="30172"/>
          <a:stretch/>
        </p:blipFill>
        <p:spPr bwMode="gray">
          <a:xfrm>
            <a:off x="8112124" y="0"/>
            <a:ext cx="4079875" cy="6858000"/>
          </a:xfrm>
          <a:prstGeom prst="rect">
            <a:avLst/>
          </a:prstGeom>
          <a:solidFill>
            <a:srgbClr val="E5E3DE"/>
          </a:solidFill>
        </p:spPr>
      </p:pic>
      <p:sp>
        <p:nvSpPr>
          <p:cNvPr id="2" name="Untertitel 6">
            <a:extLst>
              <a:ext uri="{FF2B5EF4-FFF2-40B4-BE49-F238E27FC236}">
                <a16:creationId xmlns:a16="http://schemas.microsoft.com/office/drawing/2014/main" id="{848F351C-5E58-38AC-5991-715607310FFB}"/>
              </a:ext>
            </a:extLst>
          </p:cNvPr>
          <p:cNvSpPr txBox="1">
            <a:spLocks/>
          </p:cNvSpPr>
          <p:nvPr/>
        </p:nvSpPr>
        <p:spPr>
          <a:xfrm>
            <a:off x="1798774" y="5810459"/>
            <a:ext cx="4562206" cy="692927"/>
          </a:xfrm>
          <a:prstGeom prst="rect">
            <a:avLst/>
          </a:prstGeom>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Clr>
                <a:srgbClr val="00E47C"/>
              </a:buClr>
              <a:buNone/>
              <a:defRPr/>
            </a:pPr>
            <a:r>
              <a:rPr lang="de-DE" b="1" dirty="0">
                <a:solidFill>
                  <a:schemeClr val="tx2"/>
                </a:solidFill>
              </a:rPr>
              <a:t>Not </a:t>
            </a:r>
            <a:r>
              <a:rPr lang="de-DE" b="1" dirty="0" err="1">
                <a:solidFill>
                  <a:schemeClr val="tx2"/>
                </a:solidFill>
              </a:rPr>
              <a:t>yours</a:t>
            </a:r>
            <a:r>
              <a:rPr lang="de-DE" b="1" dirty="0">
                <a:solidFill>
                  <a:schemeClr val="tx2"/>
                </a:solidFill>
              </a:rPr>
              <a:t>?</a:t>
            </a:r>
            <a:r>
              <a:rPr lang="de-DE" b="1" dirty="0">
                <a:solidFill>
                  <a:schemeClr val="bg1"/>
                </a:solidFill>
              </a:rPr>
              <a:t> </a:t>
            </a:r>
            <a:br>
              <a:rPr lang="de-DE" b="1" dirty="0">
                <a:solidFill>
                  <a:schemeClr val="bg1"/>
                </a:solidFill>
              </a:rPr>
            </a:br>
            <a:r>
              <a:rPr lang="de-DE" sz="1200" b="1" dirty="0">
                <a:solidFill>
                  <a:schemeClr val="bg1"/>
                </a:solidFill>
              </a:rPr>
              <a:t>More </a:t>
            </a:r>
            <a:r>
              <a:rPr lang="de-DE" sz="1200" b="1" dirty="0" err="1">
                <a:solidFill>
                  <a:schemeClr val="bg1"/>
                </a:solidFill>
              </a:rPr>
              <a:t>jobs</a:t>
            </a:r>
            <a:r>
              <a:rPr lang="de-DE" sz="1200" b="1" dirty="0">
                <a:solidFill>
                  <a:schemeClr val="bg1"/>
                </a:solidFill>
              </a:rPr>
              <a:t>: </a:t>
            </a:r>
            <a:r>
              <a:rPr lang="de-DE" sz="1200" b="1" dirty="0">
                <a:solidFill>
                  <a:schemeClr val="tx2"/>
                </a:solidFill>
                <a:hlinkClick r:id="rId5">
                  <a:extLst>
                    <a:ext uri="{A12FA001-AC4F-418D-AE19-62706E023703}">
                      <ahyp:hlinkClr xmlns:ahyp="http://schemas.microsoft.com/office/drawing/2018/hyperlinkcolor" val="tx"/>
                    </a:ext>
                  </a:extLst>
                </a:hlinkClick>
              </a:rPr>
              <a:t>https://lmy.de/UFtt</a:t>
            </a:r>
            <a:r>
              <a:rPr lang="de-DE" sz="1200" b="1" dirty="0">
                <a:solidFill>
                  <a:schemeClr val="bg1"/>
                </a:solidFill>
              </a:rPr>
              <a:t> </a:t>
            </a:r>
            <a:endParaRPr lang="de-DE" sz="1400" b="1" dirty="0">
              <a:solidFill>
                <a:schemeClr val="bg1"/>
              </a:solidFill>
            </a:endParaRPr>
          </a:p>
          <a:p>
            <a:pPr marL="0" indent="0">
              <a:buClr>
                <a:srgbClr val="00E47C"/>
              </a:buClr>
              <a:buFont typeface="Arial" panose="020B0604020202020204" pitchFamily="34" charset="0"/>
              <a:buNone/>
              <a:defRPr/>
            </a:pPr>
            <a:endParaRPr lang="de-DE" b="1" dirty="0">
              <a:solidFill>
                <a:prstClr val="white"/>
              </a:solidFill>
              <a:latin typeface="Boehringer Forward Text"/>
            </a:endParaRPr>
          </a:p>
        </p:txBody>
      </p:sp>
      <p:pic>
        <p:nvPicPr>
          <p:cNvPr id="5" name="Grafik 4">
            <a:extLst>
              <a:ext uri="{FF2B5EF4-FFF2-40B4-BE49-F238E27FC236}">
                <a16:creationId xmlns:a16="http://schemas.microsoft.com/office/drawing/2014/main" id="{2DD5EEAF-81DD-9149-45DD-951D7448BDC6}"/>
              </a:ext>
            </a:extLst>
          </p:cNvPr>
          <p:cNvPicPr>
            <a:picLocks noChangeAspect="1"/>
          </p:cNvPicPr>
          <p:nvPr/>
        </p:nvPicPr>
        <p:blipFill>
          <a:blip r:embed="rId6"/>
          <a:stretch>
            <a:fillRect/>
          </a:stretch>
        </p:blipFill>
        <p:spPr>
          <a:xfrm>
            <a:off x="478216" y="5406349"/>
            <a:ext cx="1097037" cy="1097037"/>
          </a:xfrm>
          <a:prstGeom prst="rect">
            <a:avLst/>
          </a:prstGeom>
        </p:spPr>
      </p:pic>
      <p:pic>
        <p:nvPicPr>
          <p:cNvPr id="6" name="Grafik 5">
            <a:extLst>
              <a:ext uri="{FF2B5EF4-FFF2-40B4-BE49-F238E27FC236}">
                <a16:creationId xmlns:a16="http://schemas.microsoft.com/office/drawing/2014/main" id="{BC5EB6EA-C22F-69BD-9BB8-AEB0541A9C95}"/>
              </a:ext>
            </a:extLst>
          </p:cNvPr>
          <p:cNvPicPr>
            <a:picLocks noChangeAspect="1"/>
          </p:cNvPicPr>
          <p:nvPr/>
        </p:nvPicPr>
        <p:blipFill>
          <a:blip r:embed="rId7"/>
          <a:stretch>
            <a:fillRect/>
          </a:stretch>
        </p:blipFill>
        <p:spPr>
          <a:xfrm>
            <a:off x="6047805" y="2344254"/>
            <a:ext cx="1695950" cy="1695950"/>
          </a:xfrm>
          <a:prstGeom prst="rect">
            <a:avLst/>
          </a:prstGeom>
        </p:spPr>
      </p:pic>
    </p:spTree>
    <p:extLst>
      <p:ext uri="{BB962C8B-B14F-4D97-AF65-F5344CB8AC3E}">
        <p14:creationId xmlns:p14="http://schemas.microsoft.com/office/powerpoint/2010/main" val="516361453"/>
      </p:ext>
    </p:extLst>
  </p:cSld>
  <p:clrMapOvr>
    <a:masterClrMapping/>
  </p:clrMapOvr>
</p:sld>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K16_Boehringer-Ingelheim_Master_2023-10-27.potx" id="{2C6D375D-DD9D-4CF0-B688-7F4CCBA49DFF}" vid="{6088006B-833E-4326-9B9C-8EE8922CBC5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B38ABC5E5880C43857187630C9E46B9" ma:contentTypeVersion="21" ma:contentTypeDescription="Ein neues Dokument erstellen." ma:contentTypeScope="" ma:versionID="c455748a6be068530d4e6337f5697d5f">
  <xsd:schema xmlns:xsd="http://www.w3.org/2001/XMLSchema" xmlns:xs="http://www.w3.org/2001/XMLSchema" xmlns:p="http://schemas.microsoft.com/office/2006/metadata/properties" xmlns:ns1="http://schemas.microsoft.com/sharepoint/v3" xmlns:ns2="f8183fbc-30f9-4341-9852-164b5d852e3f" xmlns:ns3="3de947de-6309-4643-b132-c0bd84ac1719" targetNamespace="http://schemas.microsoft.com/office/2006/metadata/properties" ma:root="true" ma:fieldsID="5fe8d38aa662c1b1fadcf33eb8d3be87" ns1:_="" ns2:_="" ns3:_="">
    <xsd:import namespace="http://schemas.microsoft.com/sharepoint/v3"/>
    <xsd:import namespace="f8183fbc-30f9-4341-9852-164b5d852e3f"/>
    <xsd:import namespace="3de947de-6309-4643-b132-c0bd84ac17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Eigenschaften der einheitlichen Compliancerichtlinie" ma:hidden="true" ma:internalName="_ip_UnifiedCompliancePolicyProperties">
      <xsd:simpleType>
        <xsd:restriction base="dms:Note"/>
      </xsd:simpleType>
    </xsd:element>
    <xsd:element name="_ip_UnifiedCompliancePolicyUIAction" ma:index="27"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83fbc-30f9-4341-9852-164b5d852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947de-6309-4643-b132-c0bd84ac1719"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d6a76804-6f05-4d54-a033-fc72bd6f741a}" ma:internalName="TaxCatchAll" ma:showField="CatchAllData" ma:web="3de947de-6309-4643-b132-c0bd84ac1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183fbc-30f9-4341-9852-164b5d852e3f">
      <Terms xmlns="http://schemas.microsoft.com/office/infopath/2007/PartnerControls"/>
    </lcf76f155ced4ddcb4097134ff3c332f>
    <TaxCatchAll xmlns="3de947de-6309-4643-b132-c0bd84ac1719"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B43A8-5C06-4E73-9E1A-8403F92DF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83fbc-30f9-4341-9852-164b5d852e3f"/>
    <ds:schemaRef ds:uri="3de947de-6309-4643-b132-c0bd84ac1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28277C-51D2-426A-980B-5A07DCC21CD9}">
  <ds:schemaRefs>
    <ds:schemaRef ds:uri="3de947de-6309-4643-b132-c0bd84ac1719"/>
    <ds:schemaRef ds:uri="f8183fbc-30f9-4341-9852-164b5d852e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A58AA8-830C-4689-8750-A48112C5000C}">
  <ds:schemaRefs>
    <ds:schemaRef ds:uri="http://schemas.microsoft.com/sharepoint/v3/contenttype/forms"/>
  </ds:schemaRefs>
</ds:datastoreItem>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otalTime>0</TotalTime>
  <Words>86</Words>
  <Application>Microsoft Office PowerPoint</Application>
  <PresentationFormat>Breitbild</PresentationFormat>
  <Paragraphs>9</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Boehringer Forward Head</vt:lpstr>
      <vt:lpstr>Boehringer Forward Text</vt:lpstr>
      <vt:lpstr>Calibri</vt:lpstr>
      <vt:lpstr>Wingdings</vt:lpstr>
      <vt:lpstr>Boehringer Ingelheim 16:9</vt:lpstr>
      <vt:lpstr>Internship - Occupational Safety Management Germany Ingelheim I Job-ID: 33570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  PBPK Modeling</dc:title>
  <dc:creator>Gnann,Vera (HR TalentGoA) BIP-DE-B</dc:creator>
  <cp:lastModifiedBy>Puttkamer_von,Jana (HR TalentGoA) BIP-DE-I</cp:lastModifiedBy>
  <cp:revision>24</cp:revision>
  <cp:lastPrinted>2024-02-05T07:09:49Z</cp:lastPrinted>
  <dcterms:created xsi:type="dcterms:W3CDTF">2024-01-30T06:05:52Z</dcterms:created>
  <dcterms:modified xsi:type="dcterms:W3CDTF">2026-05-04T17:00:14Z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0x010100DB38ABC5E5880C43857187630C9E46B9</vt:lpwstr>
  </property>
  <property fmtid="{D5CDD505-2E9C-101B-9397-08002B2CF9AE}" pid="3" name="MediaServiceImageTags">
    <vt:lpwstr/>
  </property>
</Properties>
</file>